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6" r:id="rId2"/>
    <p:sldId id="256" r:id="rId3"/>
    <p:sldId id="257" r:id="rId4"/>
    <p:sldId id="258" r:id="rId5"/>
    <p:sldId id="259" r:id="rId6"/>
    <p:sldId id="261" r:id="rId7"/>
    <p:sldId id="262"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79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910E88-848C-4126-9A13-5C3DD2C31C61}"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6FA48-558E-486F-8AE9-712E1D38F907}"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910E88-848C-4126-9A13-5C3DD2C31C61}"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6FA48-558E-486F-8AE9-712E1D38F90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910E88-848C-4126-9A13-5C3DD2C31C61}"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6FA48-558E-486F-8AE9-712E1D38F90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910E88-848C-4126-9A13-5C3DD2C31C61}"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6FA48-558E-486F-8AE9-712E1D38F90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910E88-848C-4126-9A13-5C3DD2C31C61}"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6FA48-558E-486F-8AE9-712E1D38F907}"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8910E88-848C-4126-9A13-5C3DD2C31C61}" type="datetimeFigureOut">
              <a:rPr lang="en-US" smtClean="0"/>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6FA48-558E-486F-8AE9-712E1D38F90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8910E88-848C-4126-9A13-5C3DD2C31C61}" type="datetimeFigureOut">
              <a:rPr lang="en-US" smtClean="0"/>
              <a:t>12/30/2019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E6FA48-558E-486F-8AE9-712E1D38F907}"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910E88-848C-4126-9A13-5C3DD2C31C61}" type="datetimeFigureOut">
              <a:rPr lang="en-US" smtClean="0"/>
              <a:t>12/30/2019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E6FA48-558E-486F-8AE9-712E1D38F90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910E88-848C-4126-9A13-5C3DD2C31C61}" type="datetimeFigureOut">
              <a:rPr lang="en-US" smtClean="0"/>
              <a:t>12/30/2019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E6FA48-558E-486F-8AE9-712E1D38F90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910E88-848C-4126-9A13-5C3DD2C31C61}" type="datetimeFigureOut">
              <a:rPr lang="en-US" smtClean="0"/>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6FA48-558E-486F-8AE9-712E1D38F907}"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910E88-848C-4126-9A13-5C3DD2C31C61}" type="datetimeFigureOut">
              <a:rPr lang="en-US" smtClean="0"/>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6FA48-558E-486F-8AE9-712E1D38F90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8910E88-848C-4126-9A13-5C3DD2C31C61}" type="datetimeFigureOut">
              <a:rPr lang="en-US" smtClean="0"/>
              <a:t>12/30/2019</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AE6FA48-558E-486F-8AE9-712E1D38F90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Histiocytosis" TargetMode="External"/><Relationship Id="rId13" Type="http://schemas.openxmlformats.org/officeDocument/2006/relationships/hyperlink" Target="http://en.wikipedia.org/wiki/Leukemia" TargetMode="External"/><Relationship Id="rId3" Type="http://schemas.openxmlformats.org/officeDocument/2006/relationships/hyperlink" Target="http://en.wikipedia.org/wiki/Langerhans_cell" TargetMode="External"/><Relationship Id="rId7" Type="http://schemas.openxmlformats.org/officeDocument/2006/relationships/hyperlink" Target="http://en.wikipedia.org/wiki/Systemic_disease" TargetMode="External"/><Relationship Id="rId12" Type="http://schemas.openxmlformats.org/officeDocument/2006/relationships/hyperlink" Target="http://en.wikipedia.org/wiki/White_blood_cell" TargetMode="External"/><Relationship Id="rId2" Type="http://schemas.openxmlformats.org/officeDocument/2006/relationships/hyperlink" Target="http://en.wikipedia.org/wiki/Disease" TargetMode="External"/><Relationship Id="rId1" Type="http://schemas.openxmlformats.org/officeDocument/2006/relationships/slideLayout" Target="../slideLayouts/slideLayout2.xml"/><Relationship Id="rId6" Type="http://schemas.openxmlformats.org/officeDocument/2006/relationships/hyperlink" Target="http://en.wikipedia.org/wiki/Lymph_node" TargetMode="External"/><Relationship Id="rId11" Type="http://schemas.openxmlformats.org/officeDocument/2006/relationships/hyperlink" Target="http://en.wikipedia.org/wiki/Macrophage" TargetMode="External"/><Relationship Id="rId5" Type="http://schemas.openxmlformats.org/officeDocument/2006/relationships/hyperlink" Target="http://en.wikipedia.org/wiki/Bone_marrow" TargetMode="External"/><Relationship Id="rId10" Type="http://schemas.openxmlformats.org/officeDocument/2006/relationships/hyperlink" Target="http://en.wikipedia.org/wiki/Dendritic_cell" TargetMode="External"/><Relationship Id="rId4" Type="http://schemas.openxmlformats.org/officeDocument/2006/relationships/hyperlink" Target="http://en.wikipedia.org/wiki/Cell_(biology)" TargetMode="External"/><Relationship Id="rId9" Type="http://schemas.openxmlformats.org/officeDocument/2006/relationships/hyperlink" Target="http://en.wikipedia.org/wiki/Histiocyte" TargetMode="External"/><Relationship Id="rId14" Type="http://schemas.openxmlformats.org/officeDocument/2006/relationships/hyperlink" Target="http://en.wikipedia.org/wiki/Lymphoma"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en.wikipedia.org/wiki/Histiocyte" TargetMode="External"/><Relationship Id="rId3" Type="http://schemas.openxmlformats.org/officeDocument/2006/relationships/hyperlink" Target="http://en.wikipedia.org/wiki/Cell_growth" TargetMode="External"/><Relationship Id="rId7" Type="http://schemas.openxmlformats.org/officeDocument/2006/relationships/hyperlink" Target="http://en.wikipedia.org/wiki/Eosinophil" TargetMode="External"/><Relationship Id="rId2" Type="http://schemas.openxmlformats.org/officeDocument/2006/relationships/hyperlink" Target="http://en.wikipedia.org/wiki/Clone_(genetics)" TargetMode="External"/><Relationship Id="rId1" Type="http://schemas.openxmlformats.org/officeDocument/2006/relationships/slideLayout" Target="../slideLayouts/slideLayout2.xml"/><Relationship Id="rId6" Type="http://schemas.openxmlformats.org/officeDocument/2006/relationships/hyperlink" Target="http://en.wikipedia.org/wiki/Lymphocyte" TargetMode="External"/><Relationship Id="rId5" Type="http://schemas.openxmlformats.org/officeDocument/2006/relationships/hyperlink" Target="http://en.wikipedia.org/wiki/Langerhans_cell" TargetMode="External"/><Relationship Id="rId4" Type="http://schemas.openxmlformats.org/officeDocument/2006/relationships/hyperlink" Target="http://en.wikipedia.org/wiki/Dendritic_cell" TargetMode="External"/><Relationship Id="rId9" Type="http://schemas.openxmlformats.org/officeDocument/2006/relationships/hyperlink" Target="http://en.wikipedia.org/wiki/Organ_(anatomy)"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Letterer-Siwe_disease" TargetMode="External"/><Relationship Id="rId2" Type="http://schemas.openxmlformats.org/officeDocument/2006/relationships/hyperlink" Target="http://en.wikipedia.org/wiki/Eosinophilic_granulom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Misnomer" TargetMode="External"/><Relationship Id="rId7" Type="http://schemas.openxmlformats.org/officeDocument/2006/relationships/hyperlink" Target="http://en.wikipedia.org/wiki/Hand-Sch%C3%BCller-Christian_triad" TargetMode="External"/><Relationship Id="rId2" Type="http://schemas.openxmlformats.org/officeDocument/2006/relationships/hyperlink" Target="http://en.wikipedia.org/wiki/Eosinophilic_granuloma" TargetMode="External"/><Relationship Id="rId1" Type="http://schemas.openxmlformats.org/officeDocument/2006/relationships/slideLayout" Target="../slideLayouts/slideLayout2.xml"/><Relationship Id="rId6" Type="http://schemas.openxmlformats.org/officeDocument/2006/relationships/hyperlink" Target="http://en.wikipedia.org/wiki/Exopthalmos" TargetMode="External"/><Relationship Id="rId5" Type="http://schemas.openxmlformats.org/officeDocument/2006/relationships/hyperlink" Target="http://en.wikipedia.org/wiki/Diabetes_insipidus" TargetMode="External"/><Relationship Id="rId4" Type="http://schemas.openxmlformats.org/officeDocument/2006/relationships/hyperlink" Target="http://en.wikipedia.org/wiki/Pituitary_gland"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Hereditary" TargetMode="External"/><Relationship Id="rId2" Type="http://schemas.openxmlformats.org/officeDocument/2006/relationships/hyperlink" Target="http://en.wikipedia.org/w/index.php?title=Sporadic&amp;action=edit&amp;redlink=1" TargetMode="External"/><Relationship Id="rId1" Type="http://schemas.openxmlformats.org/officeDocument/2006/relationships/slideLayout" Target="../slideLayouts/slideLayout2.xml"/><Relationship Id="rId5" Type="http://schemas.openxmlformats.org/officeDocument/2006/relationships/hyperlink" Target="http://en.wikipedia.org/wiki/Hashimoto-Pritzker_disease" TargetMode="External"/><Relationship Id="rId4" Type="http://schemas.openxmlformats.org/officeDocument/2006/relationships/hyperlink" Target="http://en.wikipedia.org/wiki/Familia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Lethargy" TargetMode="External"/><Relationship Id="rId2" Type="http://schemas.openxmlformats.org/officeDocument/2006/relationships/hyperlink" Target="http://en.wikipedia.org/wiki/Inflamma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en.wikipedia.org/wiki/Central_nervous_system" TargetMode="External"/><Relationship Id="rId3" Type="http://schemas.openxmlformats.org/officeDocument/2006/relationships/hyperlink" Target="http://en.wikipedia.org/wiki/Hypothalamic-pituitary-adrenal_axis" TargetMode="External"/><Relationship Id="rId7" Type="http://schemas.openxmlformats.org/officeDocument/2006/relationships/hyperlink" Target="http://en.wikipedia.org/wiki/Gastrointestinal_tract" TargetMode="External"/><Relationship Id="rId2" Type="http://schemas.openxmlformats.org/officeDocument/2006/relationships/hyperlink" Target="http://en.wikipedia.org/wiki/Endocrine" TargetMode="External"/><Relationship Id="rId1" Type="http://schemas.openxmlformats.org/officeDocument/2006/relationships/slideLayout" Target="../slideLayouts/slideLayout2.xml"/><Relationship Id="rId6" Type="http://schemas.openxmlformats.org/officeDocument/2006/relationships/hyperlink" Target="http://en.wikipedia.org/wiki/Hormone" TargetMode="External"/><Relationship Id="rId5" Type="http://schemas.openxmlformats.org/officeDocument/2006/relationships/hyperlink" Target="http://en.wikipedia.org/wiki/Anterior_pituitary" TargetMode="External"/><Relationship Id="rId4" Type="http://schemas.openxmlformats.org/officeDocument/2006/relationships/hyperlink" Target="http://en.wikipedia.org/wiki/Diabetes_insipidu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Birbeck_granules" TargetMode="External"/><Relationship Id="rId2" Type="http://schemas.openxmlformats.org/officeDocument/2006/relationships/hyperlink" Target="http://en.wikipedia.org/wiki/Cytoplasm" TargetMode="External"/><Relationship Id="rId1" Type="http://schemas.openxmlformats.org/officeDocument/2006/relationships/slideLayout" Target="../slideLayouts/slideLayout2.xml"/><Relationship Id="rId6" Type="http://schemas.openxmlformats.org/officeDocument/2006/relationships/hyperlink" Target="http://en.wikipedia.org/wiki/CD1" TargetMode="External"/><Relationship Id="rId5" Type="http://schemas.openxmlformats.org/officeDocument/2006/relationships/hyperlink" Target="http://en.wikipedia.org/wiki/Immunocytochemistry" TargetMode="External"/><Relationship Id="rId4" Type="http://schemas.openxmlformats.org/officeDocument/2006/relationships/hyperlink" Target="http://en.wikipedia.org/wiki/Electron_microscop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90600"/>
            <a:ext cx="8229600" cy="1295400"/>
          </a:xfrm>
        </p:spPr>
        <p:txBody>
          <a:bodyPr>
            <a:normAutofit/>
          </a:bodyPr>
          <a:lstStyle/>
          <a:p>
            <a:r>
              <a:rPr lang="en-US" b="1" dirty="0">
                <a:latin typeface="Arno Pro" panose="02020502040506020403" pitchFamily="18" charset="0"/>
              </a:rPr>
              <a:t>Langerhans cell </a:t>
            </a:r>
            <a:r>
              <a:rPr lang="en-US" b="1" dirty="0" err="1">
                <a:latin typeface="Arno Pro" panose="02020502040506020403" pitchFamily="18" charset="0"/>
              </a:rPr>
              <a:t>Histiocytosis</a:t>
            </a:r>
            <a:r>
              <a:rPr lang="en-US" b="1" dirty="0">
                <a:latin typeface="Arno Pro" panose="02020502040506020403" pitchFamily="18" charset="0"/>
              </a:rPr>
              <a:t> (LCH) </a:t>
            </a:r>
            <a:endParaRPr lang="en-IN" b="1" dirty="0">
              <a:latin typeface="Arno Pro" panose="02020502040506020403" pitchFamily="18" charset="0"/>
            </a:endParaRPr>
          </a:p>
        </p:txBody>
      </p:sp>
      <p:sp>
        <p:nvSpPr>
          <p:cNvPr id="4" name="TextBox 3"/>
          <p:cNvSpPr txBox="1"/>
          <p:nvPr/>
        </p:nvSpPr>
        <p:spPr>
          <a:xfrm flipH="1">
            <a:off x="4038600" y="4191000"/>
            <a:ext cx="4724400" cy="923330"/>
          </a:xfrm>
          <a:prstGeom prst="rect">
            <a:avLst/>
          </a:prstGeom>
          <a:noFill/>
        </p:spPr>
        <p:txBody>
          <a:bodyPr wrap="square" rtlCol="0">
            <a:spAutoFit/>
          </a:bodyPr>
          <a:lstStyle/>
          <a:p>
            <a:r>
              <a:rPr lang="en-IN" b="1" dirty="0" err="1" smtClean="0"/>
              <a:t>Dr.</a:t>
            </a:r>
            <a:r>
              <a:rPr lang="en-IN" b="1" dirty="0" smtClean="0"/>
              <a:t> R. </a:t>
            </a:r>
            <a:r>
              <a:rPr lang="en-IN" b="1" dirty="0"/>
              <a:t>S</a:t>
            </a:r>
            <a:r>
              <a:rPr lang="en-IN" b="1" dirty="0" smtClean="0"/>
              <a:t>. </a:t>
            </a:r>
            <a:r>
              <a:rPr lang="en-IN" b="1" dirty="0" err="1" smtClean="0"/>
              <a:t>Gopika</a:t>
            </a:r>
            <a:r>
              <a:rPr lang="en-IN" b="1" dirty="0" smtClean="0"/>
              <a:t> M.D. (</a:t>
            </a:r>
            <a:r>
              <a:rPr lang="en-IN" b="1" dirty="0" err="1" smtClean="0"/>
              <a:t>Hom</a:t>
            </a:r>
            <a:r>
              <a:rPr lang="en-IN" b="1" dirty="0" smtClean="0"/>
              <a:t>)</a:t>
            </a:r>
          </a:p>
          <a:p>
            <a:r>
              <a:rPr lang="en-IN" b="1" dirty="0" err="1" smtClean="0"/>
              <a:t>Prof.</a:t>
            </a:r>
            <a:r>
              <a:rPr lang="en-IN" b="1" dirty="0" smtClean="0"/>
              <a:t> &amp; </a:t>
            </a:r>
            <a:r>
              <a:rPr lang="en-IN" b="1" dirty="0" err="1" smtClean="0"/>
              <a:t>HoD</a:t>
            </a:r>
            <a:endParaRPr lang="en-IN" b="1" dirty="0" smtClean="0"/>
          </a:p>
          <a:p>
            <a:r>
              <a:rPr lang="en-IN" b="1" dirty="0" smtClean="0"/>
              <a:t>Department of Pathology</a:t>
            </a:r>
          </a:p>
        </p:txBody>
      </p:sp>
    </p:spTree>
    <p:extLst>
      <p:ext uri="{BB962C8B-B14F-4D97-AF65-F5344CB8AC3E}">
        <p14:creationId xmlns:p14="http://schemas.microsoft.com/office/powerpoint/2010/main" val="61310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Langerhans cell </a:t>
            </a:r>
            <a:r>
              <a:rPr lang="en-US" dirty="0" err="1" smtClean="0"/>
              <a:t>Histiocytosis</a:t>
            </a:r>
            <a:r>
              <a:rPr lang="en-US" dirty="0" smtClean="0"/>
              <a:t> (LCH) </a:t>
            </a:r>
            <a:endParaRPr lang="en-US" dirty="0"/>
          </a:p>
        </p:txBody>
      </p:sp>
      <p:sp>
        <p:nvSpPr>
          <p:cNvPr id="5" name="Content Placeholder 4"/>
          <p:cNvSpPr>
            <a:spLocks noGrp="1"/>
          </p:cNvSpPr>
          <p:nvPr>
            <p:ph idx="1"/>
          </p:nvPr>
        </p:nvSpPr>
        <p:spPr>
          <a:xfrm>
            <a:off x="152400" y="1600200"/>
            <a:ext cx="8991600" cy="5257800"/>
          </a:xfrm>
        </p:spPr>
        <p:txBody>
          <a:bodyPr>
            <a:normAutofit/>
          </a:bodyPr>
          <a:lstStyle/>
          <a:p>
            <a:r>
              <a:rPr lang="en-US" dirty="0" smtClean="0"/>
              <a:t> is a rare </a:t>
            </a:r>
            <a:r>
              <a:rPr lang="en-US" dirty="0" smtClean="0">
                <a:hlinkClick r:id="rId2" tooltip="Disease"/>
              </a:rPr>
              <a:t>disease</a:t>
            </a:r>
            <a:r>
              <a:rPr lang="en-US" dirty="0" smtClean="0"/>
              <a:t> involving </a:t>
            </a:r>
            <a:r>
              <a:rPr lang="en-US" dirty="0" err="1" smtClean="0"/>
              <a:t>clonal</a:t>
            </a:r>
            <a:r>
              <a:rPr lang="en-US" dirty="0" smtClean="0"/>
              <a:t> proliferation of </a:t>
            </a:r>
            <a:r>
              <a:rPr lang="en-US" dirty="0" err="1" smtClean="0">
                <a:hlinkClick r:id="rId3" tooltip="Langerhans cell"/>
              </a:rPr>
              <a:t>Langerhans</a:t>
            </a:r>
            <a:r>
              <a:rPr lang="en-US" dirty="0" smtClean="0">
                <a:hlinkClick r:id="rId3" tooltip="Langerhans cell"/>
              </a:rPr>
              <a:t> cells</a:t>
            </a:r>
            <a:r>
              <a:rPr lang="en-US" dirty="0" smtClean="0"/>
              <a:t>, abnormal </a:t>
            </a:r>
            <a:r>
              <a:rPr lang="en-US" dirty="0" smtClean="0">
                <a:hlinkClick r:id="rId4" tooltip="Cell (biology)"/>
              </a:rPr>
              <a:t>cells</a:t>
            </a:r>
            <a:r>
              <a:rPr lang="en-US" dirty="0" smtClean="0"/>
              <a:t> deriving from </a:t>
            </a:r>
            <a:r>
              <a:rPr lang="en-US" dirty="0" smtClean="0">
                <a:hlinkClick r:id="rId5" tooltip="Bone marrow"/>
              </a:rPr>
              <a:t>bone marrow</a:t>
            </a:r>
            <a:r>
              <a:rPr lang="en-US" dirty="0" smtClean="0"/>
              <a:t> and capable of migrating from skin to </a:t>
            </a:r>
            <a:r>
              <a:rPr lang="en-US" dirty="0" smtClean="0">
                <a:hlinkClick r:id="rId6" tooltip="Lymph node"/>
              </a:rPr>
              <a:t>lymph nodes</a:t>
            </a:r>
            <a:r>
              <a:rPr lang="en-US" dirty="0" smtClean="0"/>
              <a:t>.</a:t>
            </a:r>
          </a:p>
          <a:p>
            <a:r>
              <a:rPr lang="en-US" dirty="0" smtClean="0"/>
              <a:t> Clinically, its manifestations range from isolated bone lesions to </a:t>
            </a:r>
            <a:r>
              <a:rPr lang="en-US" dirty="0" smtClean="0">
                <a:hlinkClick r:id="rId7" tooltip="Systemic disease"/>
              </a:rPr>
              <a:t>multisystem disease</a:t>
            </a:r>
            <a:r>
              <a:rPr lang="en-US" dirty="0" smtClean="0"/>
              <a:t>.</a:t>
            </a:r>
          </a:p>
          <a:p>
            <a:r>
              <a:rPr lang="en-US" dirty="0" smtClean="0"/>
              <a:t>LCH is part of a group of clinical syndromes called </a:t>
            </a:r>
            <a:r>
              <a:rPr lang="en-US" dirty="0" err="1" smtClean="0">
                <a:hlinkClick r:id="rId8" tooltip="Histiocytosis"/>
              </a:rPr>
              <a:t>histiocytoses</a:t>
            </a:r>
            <a:r>
              <a:rPr lang="en-US" dirty="0" smtClean="0"/>
              <a:t>, which are characterized by an abnormal proliferation of </a:t>
            </a:r>
            <a:r>
              <a:rPr lang="en-US" dirty="0" err="1" smtClean="0">
                <a:hlinkClick r:id="rId9" tooltip="Histiocyte"/>
              </a:rPr>
              <a:t>histiocytes</a:t>
            </a:r>
            <a:r>
              <a:rPr lang="en-US" dirty="0" smtClean="0"/>
              <a:t> (an archaic term for activated </a:t>
            </a:r>
            <a:r>
              <a:rPr lang="en-US" dirty="0" err="1" smtClean="0">
                <a:hlinkClick r:id="rId10" tooltip="Dendritic cell"/>
              </a:rPr>
              <a:t>dendritic</a:t>
            </a:r>
            <a:r>
              <a:rPr lang="en-US" dirty="0" smtClean="0">
                <a:hlinkClick r:id="rId10" tooltip="Dendritic cell"/>
              </a:rPr>
              <a:t> cells</a:t>
            </a:r>
            <a:r>
              <a:rPr lang="en-US" dirty="0" smtClean="0"/>
              <a:t> and </a:t>
            </a:r>
            <a:r>
              <a:rPr lang="en-US" dirty="0" smtClean="0">
                <a:hlinkClick r:id="rId11" tooltip="Macrophage"/>
              </a:rPr>
              <a:t>macrophages</a:t>
            </a:r>
            <a:r>
              <a:rPr lang="en-US" dirty="0" smtClean="0"/>
              <a:t>). These diseases are related to other forms of abnormal proliferation of </a:t>
            </a:r>
            <a:r>
              <a:rPr lang="en-US" dirty="0" smtClean="0">
                <a:hlinkClick r:id="rId12" tooltip="White blood cell"/>
              </a:rPr>
              <a:t>white blood cells</a:t>
            </a:r>
            <a:r>
              <a:rPr lang="en-US" dirty="0" smtClean="0"/>
              <a:t>, such </a:t>
            </a:r>
            <a:r>
              <a:rPr lang="en-US" dirty="0" err="1" smtClean="0"/>
              <a:t>as</a:t>
            </a:r>
            <a:r>
              <a:rPr lang="en-US" dirty="0" err="1" smtClean="0">
                <a:hlinkClick r:id="rId13" tooltip="Leukemia"/>
              </a:rPr>
              <a:t>leukemias</a:t>
            </a:r>
            <a:r>
              <a:rPr lang="en-US" dirty="0" smtClean="0"/>
              <a:t> and </a:t>
            </a:r>
            <a:r>
              <a:rPr lang="en-US" dirty="0" smtClean="0">
                <a:hlinkClick r:id="rId14" tooltip="Lymphoma"/>
              </a:rPr>
              <a:t>lymphomas</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Pathogenesis </a:t>
            </a:r>
            <a:endParaRPr lang="en-US" dirty="0"/>
          </a:p>
        </p:txBody>
      </p:sp>
      <p:sp>
        <p:nvSpPr>
          <p:cNvPr id="3" name="Content Placeholder 2"/>
          <p:cNvSpPr>
            <a:spLocks noGrp="1"/>
          </p:cNvSpPr>
          <p:nvPr>
            <p:ph idx="1"/>
          </p:nvPr>
        </p:nvSpPr>
        <p:spPr/>
        <p:txBody>
          <a:bodyPr/>
          <a:lstStyle/>
          <a:p>
            <a:r>
              <a:rPr lang="en-US" dirty="0" smtClean="0"/>
              <a:t>The disease spectrum results from </a:t>
            </a:r>
            <a:r>
              <a:rPr lang="en-US" dirty="0" err="1" smtClean="0">
                <a:hlinkClick r:id="rId2" tooltip="Clone (genetics)"/>
              </a:rPr>
              <a:t>clonal</a:t>
            </a:r>
            <a:r>
              <a:rPr lang="en-US" dirty="0" smtClean="0"/>
              <a:t> accumulation and </a:t>
            </a:r>
            <a:r>
              <a:rPr lang="en-US" dirty="0" smtClean="0">
                <a:hlinkClick r:id="rId3" tooltip="Cell growth"/>
              </a:rPr>
              <a:t>proliferation</a:t>
            </a:r>
            <a:r>
              <a:rPr lang="en-US" dirty="0" smtClean="0"/>
              <a:t> of cells resembling the epidermal </a:t>
            </a:r>
            <a:r>
              <a:rPr lang="en-US" dirty="0" err="1" smtClean="0">
                <a:hlinkClick r:id="rId4" tooltip="Dendritic cell"/>
              </a:rPr>
              <a:t>dendritic</a:t>
            </a:r>
            <a:r>
              <a:rPr lang="en-US" dirty="0" smtClean="0">
                <a:hlinkClick r:id="rId4" tooltip="Dendritic cell"/>
              </a:rPr>
              <a:t> cells</a:t>
            </a:r>
            <a:r>
              <a:rPr lang="en-US" dirty="0" smtClean="0"/>
              <a:t> called </a:t>
            </a:r>
            <a:r>
              <a:rPr lang="en-US" dirty="0" err="1" smtClean="0">
                <a:hlinkClick r:id="rId5" tooltip="Langerhans cell"/>
              </a:rPr>
              <a:t>Langerhans</a:t>
            </a:r>
            <a:r>
              <a:rPr lang="en-US" dirty="0" smtClean="0">
                <a:hlinkClick r:id="rId5" tooltip="Langerhans cell"/>
              </a:rPr>
              <a:t> cells</a:t>
            </a:r>
            <a:r>
              <a:rPr lang="en-US" dirty="0" smtClean="0"/>
              <a:t>, hence sometimes called </a:t>
            </a:r>
            <a:r>
              <a:rPr lang="en-US" b="1" dirty="0" err="1" smtClean="0"/>
              <a:t>dendritic</a:t>
            </a:r>
            <a:r>
              <a:rPr lang="en-US" b="1" dirty="0" smtClean="0"/>
              <a:t> cell </a:t>
            </a:r>
            <a:r>
              <a:rPr lang="en-US" b="1" dirty="0" err="1" smtClean="0"/>
              <a:t>histiocytosis</a:t>
            </a:r>
            <a:r>
              <a:rPr lang="en-US" dirty="0" smtClean="0"/>
              <a:t>. These cells in combination with </a:t>
            </a:r>
            <a:r>
              <a:rPr lang="en-US" dirty="0" smtClean="0">
                <a:hlinkClick r:id="rId6" tooltip="Lymphocyte"/>
              </a:rPr>
              <a:t>lymphocytes</a:t>
            </a:r>
            <a:r>
              <a:rPr lang="en-US" dirty="0" smtClean="0"/>
              <a:t>, </a:t>
            </a:r>
            <a:r>
              <a:rPr lang="en-US" dirty="0" err="1" smtClean="0">
                <a:hlinkClick r:id="rId7" tooltip="Eosinophil"/>
              </a:rPr>
              <a:t>eosinophils</a:t>
            </a:r>
            <a:r>
              <a:rPr lang="en-US" dirty="0" smtClean="0"/>
              <a:t>, and </a:t>
            </a:r>
            <a:r>
              <a:rPr lang="en-US" dirty="0" err="1" smtClean="0"/>
              <a:t>normal</a:t>
            </a:r>
            <a:r>
              <a:rPr lang="en-US" dirty="0" err="1" smtClean="0">
                <a:hlinkClick r:id="rId8" tooltip="Histiocyte"/>
              </a:rPr>
              <a:t>histiocytes</a:t>
            </a:r>
            <a:r>
              <a:rPr lang="en-US" dirty="0" smtClean="0"/>
              <a:t> form typical LCH lesions that can be found in almost any </a:t>
            </a:r>
            <a:r>
              <a:rPr lang="en-US" dirty="0" smtClean="0">
                <a:hlinkClick r:id="rId9" tooltip="Organ (anatomy)"/>
              </a:rPr>
              <a:t>organ</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0" y="1600200"/>
            <a:ext cx="9144000" cy="4709160"/>
          </a:xfrm>
        </p:spPr>
        <p:txBody>
          <a:bodyPr/>
          <a:lstStyle/>
          <a:p>
            <a:r>
              <a:rPr lang="en-US" dirty="0" smtClean="0"/>
              <a:t>LCH is traditionally divided into three groups: </a:t>
            </a:r>
          </a:p>
          <a:p>
            <a:endParaRPr lang="en-US" dirty="0" smtClean="0"/>
          </a:p>
          <a:p>
            <a:endParaRPr lang="en-US" dirty="0" smtClean="0"/>
          </a:p>
          <a:p>
            <a:r>
              <a:rPr lang="en-US" dirty="0" err="1" smtClean="0"/>
              <a:t>unifocal</a:t>
            </a:r>
            <a:r>
              <a:rPr lang="en-US" dirty="0" smtClean="0"/>
              <a:t>,[</a:t>
            </a:r>
            <a:r>
              <a:rPr lang="en-US" i="1" dirty="0" smtClean="0">
                <a:hlinkClick r:id="rId2" tooltip="Eosinophilic granuloma"/>
              </a:rPr>
              <a:t> </a:t>
            </a:r>
            <a:r>
              <a:rPr lang="en-US" i="1" dirty="0" err="1" smtClean="0">
                <a:hlinkClick r:id="rId2" tooltip="Eosinophilic granuloma"/>
              </a:rPr>
              <a:t>eosinophilic</a:t>
            </a:r>
            <a:r>
              <a:rPr lang="en-US" i="1" dirty="0" smtClean="0">
                <a:hlinkClick r:id="rId2" tooltip="Eosinophilic granuloma"/>
              </a:rPr>
              <a:t> </a:t>
            </a:r>
            <a:r>
              <a:rPr lang="en-US" i="1" dirty="0" err="1" smtClean="0">
                <a:hlinkClick r:id="rId2" tooltip="Eosinophilic granuloma"/>
              </a:rPr>
              <a:t>granuloma</a:t>
            </a:r>
            <a:r>
              <a:rPr lang="en-US" i="1" dirty="0" smtClean="0"/>
              <a:t>]</a:t>
            </a:r>
            <a:r>
              <a:rPr lang="en-US" dirty="0" smtClean="0"/>
              <a:t> </a:t>
            </a:r>
          </a:p>
          <a:p>
            <a:r>
              <a:rPr lang="en-US" dirty="0" smtClean="0"/>
              <a:t> multifocal </a:t>
            </a:r>
            <a:r>
              <a:rPr lang="en-US" dirty="0" err="1" smtClean="0"/>
              <a:t>unisystem</a:t>
            </a:r>
            <a:r>
              <a:rPr lang="en-US" dirty="0" smtClean="0"/>
              <a:t>,[ Hand-</a:t>
            </a:r>
            <a:r>
              <a:rPr lang="en-US" dirty="0" err="1" smtClean="0"/>
              <a:t>Schüller</a:t>
            </a:r>
            <a:r>
              <a:rPr lang="en-US" dirty="0" smtClean="0"/>
              <a:t>-Christian  </a:t>
            </a:r>
            <a:r>
              <a:rPr lang="en-US" dirty="0" err="1" smtClean="0"/>
              <a:t>ds</a:t>
            </a:r>
            <a:r>
              <a:rPr lang="en-US" dirty="0" smtClean="0"/>
              <a:t>] and</a:t>
            </a:r>
          </a:p>
          <a:p>
            <a:r>
              <a:rPr lang="en-US" dirty="0" smtClean="0"/>
              <a:t> multifocal multisystem</a:t>
            </a:r>
            <a:r>
              <a:rPr lang="en-US" i="1" dirty="0" smtClean="0">
                <a:hlinkClick r:id="rId3" tooltip="Letterer-Siwe disease"/>
              </a:rPr>
              <a:t> [Letterer-</a:t>
            </a:r>
            <a:r>
              <a:rPr lang="en-US" i="1" dirty="0" err="1" smtClean="0">
                <a:hlinkClick r:id="rId3" tooltip="Letterer-Siwe disease"/>
              </a:rPr>
              <a:t>Siwe</a:t>
            </a:r>
            <a:r>
              <a:rPr lang="en-US" i="1" dirty="0" smtClean="0">
                <a:hlinkClick r:id="rId3" tooltip="Letterer-Siwe disease"/>
              </a:rPr>
              <a:t> disease</a:t>
            </a:r>
            <a:r>
              <a:rPr lang="en-US" i="1"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0" y="228600"/>
            <a:ext cx="9144000" cy="6629400"/>
          </a:xfrm>
        </p:spPr>
        <p:txBody>
          <a:bodyPr>
            <a:normAutofit/>
          </a:bodyPr>
          <a:lstStyle/>
          <a:p>
            <a:r>
              <a:rPr lang="en-US" b="1" dirty="0" err="1" smtClean="0"/>
              <a:t>Unifocal</a:t>
            </a:r>
            <a:endParaRPr lang="en-US" dirty="0" smtClean="0"/>
          </a:p>
          <a:p>
            <a:r>
              <a:rPr lang="en-US" dirty="0" err="1" smtClean="0"/>
              <a:t>Unifocal</a:t>
            </a:r>
            <a:r>
              <a:rPr lang="en-US" dirty="0" smtClean="0"/>
              <a:t> LCH, also called </a:t>
            </a:r>
            <a:r>
              <a:rPr lang="en-US" i="1" dirty="0" err="1" smtClean="0">
                <a:hlinkClick r:id="rId2" tooltip="Eosinophilic granuloma"/>
              </a:rPr>
              <a:t>eosinophilic</a:t>
            </a:r>
            <a:r>
              <a:rPr lang="en-US" i="1" dirty="0" smtClean="0">
                <a:hlinkClick r:id="rId2" tooltip="Eosinophilic granuloma"/>
              </a:rPr>
              <a:t> </a:t>
            </a:r>
            <a:r>
              <a:rPr lang="en-US" i="1" dirty="0" err="1" smtClean="0">
                <a:hlinkClick r:id="rId2" tooltip="Eosinophilic granuloma"/>
              </a:rPr>
              <a:t>granuloma</a:t>
            </a:r>
            <a:r>
              <a:rPr lang="en-US" dirty="0" smtClean="0"/>
              <a:t> (an older term which is now known to be a </a:t>
            </a:r>
            <a:r>
              <a:rPr lang="en-US" dirty="0" smtClean="0">
                <a:hlinkClick r:id="rId3" tooltip="Misnomer"/>
              </a:rPr>
              <a:t>misnomer</a:t>
            </a:r>
            <a:r>
              <a:rPr lang="en-US" dirty="0" smtClean="0"/>
              <a:t>), is a slowly-progressing disease characterized by an expanding proliferation of </a:t>
            </a:r>
            <a:r>
              <a:rPr lang="en-US" dirty="0" err="1" smtClean="0"/>
              <a:t>Langerhans</a:t>
            </a:r>
            <a:r>
              <a:rPr lang="en-US" dirty="0" smtClean="0"/>
              <a:t> cells in various bones, the skin, the lungs, or the stomach.</a:t>
            </a:r>
          </a:p>
          <a:p>
            <a:r>
              <a:rPr lang="en-US" b="1" dirty="0" smtClean="0"/>
              <a:t>Multifocal </a:t>
            </a:r>
            <a:r>
              <a:rPr lang="en-US" b="1" dirty="0" err="1" smtClean="0"/>
              <a:t>unisystem</a:t>
            </a:r>
            <a:endParaRPr lang="en-US" dirty="0" smtClean="0"/>
          </a:p>
          <a:p>
            <a:r>
              <a:rPr lang="en-US" dirty="0" smtClean="0"/>
              <a:t>Seen mostly in children, multifocal </a:t>
            </a:r>
            <a:r>
              <a:rPr lang="en-US" dirty="0" err="1" smtClean="0"/>
              <a:t>unisystem</a:t>
            </a:r>
            <a:r>
              <a:rPr lang="en-US" dirty="0" smtClean="0"/>
              <a:t> LCH is characterized by fever, bone lesions and diffuse eruptions, usually on the scalp and in the ear canals. 50% of cases involve the </a:t>
            </a:r>
            <a:r>
              <a:rPr lang="en-US" dirty="0" smtClean="0">
                <a:hlinkClick r:id="rId4" tooltip="Pituitary gland"/>
              </a:rPr>
              <a:t>pituitary stalk</a:t>
            </a:r>
            <a:r>
              <a:rPr lang="en-US" dirty="0" smtClean="0"/>
              <a:t>, leading to </a:t>
            </a:r>
            <a:r>
              <a:rPr lang="en-US" dirty="0" smtClean="0">
                <a:hlinkClick r:id="rId5" tooltip="Diabetes insipidus"/>
              </a:rPr>
              <a:t>diabetes </a:t>
            </a:r>
            <a:r>
              <a:rPr lang="en-US" dirty="0" err="1" smtClean="0">
                <a:hlinkClick r:id="rId5" tooltip="Diabetes insipidus"/>
              </a:rPr>
              <a:t>insipidus</a:t>
            </a:r>
            <a:r>
              <a:rPr lang="en-US" dirty="0" smtClean="0"/>
              <a:t>. The triad of diabetes </a:t>
            </a:r>
            <a:r>
              <a:rPr lang="en-US" dirty="0" err="1" smtClean="0"/>
              <a:t>insipidus</a:t>
            </a:r>
            <a:r>
              <a:rPr lang="en-US" dirty="0" smtClean="0"/>
              <a:t>, </a:t>
            </a:r>
            <a:r>
              <a:rPr lang="en-US" dirty="0" err="1" smtClean="0">
                <a:hlinkClick r:id="rId6" tooltip="Exopthalmos"/>
              </a:rPr>
              <a:t>exopthalmos</a:t>
            </a:r>
            <a:r>
              <a:rPr lang="en-US" dirty="0" smtClean="0"/>
              <a:t>, and </a:t>
            </a:r>
            <a:r>
              <a:rPr lang="en-US" dirty="0" err="1" smtClean="0"/>
              <a:t>lytic</a:t>
            </a:r>
            <a:r>
              <a:rPr lang="en-US" dirty="0" smtClean="0"/>
              <a:t> bone lesions is known as the </a:t>
            </a:r>
            <a:r>
              <a:rPr lang="en-US" i="1" dirty="0" smtClean="0">
                <a:hlinkClick r:id="rId7" tooltip="Hand-Schüller-Christian triad"/>
              </a:rPr>
              <a:t>Hand-</a:t>
            </a:r>
            <a:r>
              <a:rPr lang="en-US" i="1" dirty="0" err="1" smtClean="0">
                <a:hlinkClick r:id="rId7" tooltip="Hand-Schüller-Christian triad"/>
              </a:rPr>
              <a:t>Schüller</a:t>
            </a:r>
            <a:r>
              <a:rPr lang="en-US" i="1" dirty="0" smtClean="0">
                <a:hlinkClick r:id="rId7" tooltip="Hand-Schüller-Christian triad"/>
              </a:rPr>
              <a:t>-Christian triad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LCH</a:t>
            </a:r>
            <a:endParaRPr lang="en-US" dirty="0"/>
          </a:p>
        </p:txBody>
      </p:sp>
      <p:sp>
        <p:nvSpPr>
          <p:cNvPr id="3" name="Content Placeholder 2"/>
          <p:cNvSpPr>
            <a:spLocks noGrp="1"/>
          </p:cNvSpPr>
          <p:nvPr>
            <p:ph idx="1"/>
          </p:nvPr>
        </p:nvSpPr>
        <p:spPr/>
        <p:txBody>
          <a:bodyPr/>
          <a:lstStyle/>
          <a:p>
            <a:r>
              <a:rPr lang="en-US" dirty="0" smtClean="0"/>
              <a:t>LCH usually affects children between 1 and 15 years old, with a peak incidence between 5 and 10 years of age.</a:t>
            </a:r>
          </a:p>
          <a:p>
            <a:r>
              <a:rPr lang="en-US" dirty="0" smtClean="0"/>
              <a:t> LCH is usually a </a:t>
            </a:r>
            <a:r>
              <a:rPr lang="en-US" dirty="0" smtClean="0">
                <a:hlinkClick r:id="rId2" tooltip="Sporadic (page does not exist)"/>
              </a:rPr>
              <a:t>sporadic</a:t>
            </a:r>
            <a:r>
              <a:rPr lang="en-US" dirty="0" smtClean="0"/>
              <a:t> and non-</a:t>
            </a:r>
            <a:r>
              <a:rPr lang="en-US" dirty="0" smtClean="0">
                <a:hlinkClick r:id="rId3" tooltip="Hereditary"/>
              </a:rPr>
              <a:t>hereditary</a:t>
            </a:r>
            <a:r>
              <a:rPr lang="en-US" dirty="0" smtClean="0"/>
              <a:t> condition but </a:t>
            </a:r>
            <a:r>
              <a:rPr lang="en-US" dirty="0" smtClean="0">
                <a:hlinkClick r:id="rId4" tooltip="Familial"/>
              </a:rPr>
              <a:t>familial</a:t>
            </a:r>
            <a:r>
              <a:rPr lang="en-US" dirty="0" smtClean="0"/>
              <a:t> clustering has been noted in limited number of cases. </a:t>
            </a:r>
          </a:p>
          <a:p>
            <a:r>
              <a:rPr lang="en-US" dirty="0" smtClean="0">
                <a:hlinkClick r:id="rId5" tooltip="Hashimoto-Pritzker disease"/>
              </a:rPr>
              <a:t>Hashimoto-</a:t>
            </a:r>
            <a:r>
              <a:rPr lang="en-US" dirty="0" err="1" smtClean="0">
                <a:hlinkClick r:id="rId5" tooltip="Hashimoto-Pritzker disease"/>
              </a:rPr>
              <a:t>Pritzker</a:t>
            </a:r>
            <a:r>
              <a:rPr lang="en-US" dirty="0" smtClean="0">
                <a:hlinkClick r:id="rId5" tooltip="Hashimoto-Pritzker disease"/>
              </a:rPr>
              <a:t> disease</a:t>
            </a:r>
            <a:r>
              <a:rPr lang="en-US" dirty="0" smtClean="0"/>
              <a:t> is a congenital self-healing variant of Hand-</a:t>
            </a:r>
            <a:r>
              <a:rPr lang="en-US" dirty="0" err="1" smtClean="0"/>
              <a:t>Schüller</a:t>
            </a:r>
            <a:r>
              <a:rPr lang="en-US" dirty="0" smtClean="0"/>
              <a:t>-Christian disease.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and symptoms</a:t>
            </a:r>
            <a:endParaRPr lang="en-US" dirty="0"/>
          </a:p>
        </p:txBody>
      </p:sp>
      <p:sp>
        <p:nvSpPr>
          <p:cNvPr id="3" name="Content Placeholder 2"/>
          <p:cNvSpPr>
            <a:spLocks noGrp="1"/>
          </p:cNvSpPr>
          <p:nvPr>
            <p:ph idx="1"/>
          </p:nvPr>
        </p:nvSpPr>
        <p:spPr>
          <a:xfrm>
            <a:off x="0" y="1600200"/>
            <a:ext cx="9144000" cy="5257800"/>
          </a:xfrm>
        </p:spPr>
        <p:txBody>
          <a:bodyPr>
            <a:normAutofit/>
          </a:bodyPr>
          <a:lstStyle/>
          <a:p>
            <a:r>
              <a:rPr lang="en-US" dirty="0" smtClean="0"/>
              <a:t>LCH provokes a non-specific </a:t>
            </a:r>
            <a:r>
              <a:rPr lang="en-US" dirty="0" smtClean="0">
                <a:hlinkClick r:id="rId2" tooltip="Inflammation"/>
              </a:rPr>
              <a:t>inflammatory response</a:t>
            </a:r>
            <a:r>
              <a:rPr lang="en-US" dirty="0" smtClean="0"/>
              <a:t>, which includes fever, </a:t>
            </a:r>
            <a:r>
              <a:rPr lang="en-US" dirty="0" smtClean="0">
                <a:hlinkClick r:id="rId3" tooltip="Lethargy"/>
              </a:rPr>
              <a:t>lethargy</a:t>
            </a:r>
            <a:r>
              <a:rPr lang="en-US" dirty="0" smtClean="0"/>
              <a:t>, and weight loss. Organ involvement can also cause more specific symptoms.</a:t>
            </a:r>
          </a:p>
          <a:p>
            <a:pPr lvl="0"/>
            <a:r>
              <a:rPr lang="en-US" dirty="0" smtClean="0"/>
              <a:t>Bone: </a:t>
            </a:r>
          </a:p>
          <a:p>
            <a:pPr lvl="0"/>
            <a:r>
              <a:rPr lang="en-US" dirty="0" smtClean="0"/>
              <a:t>The most-frequently seen symptom in both </a:t>
            </a:r>
            <a:r>
              <a:rPr lang="en-US" dirty="0" err="1" smtClean="0"/>
              <a:t>unifocal</a:t>
            </a:r>
            <a:r>
              <a:rPr lang="en-US" dirty="0" smtClean="0"/>
              <a:t> and multifocal disease is painful bone swelling. The skull is most frequently affected, followed by the long bones of the upper extremities and flat bones. Infiltration in hands and feet is unusual. </a:t>
            </a:r>
            <a:r>
              <a:rPr lang="en-US" dirty="0" err="1" smtClean="0"/>
              <a:t>Osteolytic</a:t>
            </a:r>
            <a:r>
              <a:rPr lang="en-US" dirty="0" smtClean="0"/>
              <a:t> lesions can lead to pathological fractures.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304800"/>
            <a:ext cx="8229600" cy="579438"/>
          </a:xfrm>
        </p:spPr>
        <p:txBody>
          <a:bodyPr>
            <a:normAutofit fontScale="90000"/>
          </a:bodyPr>
          <a:lstStyle/>
          <a:p>
            <a:endParaRPr lang="en-US" dirty="0"/>
          </a:p>
        </p:txBody>
      </p:sp>
      <p:sp>
        <p:nvSpPr>
          <p:cNvPr id="3" name="Content Placeholder 2"/>
          <p:cNvSpPr>
            <a:spLocks noGrp="1"/>
          </p:cNvSpPr>
          <p:nvPr>
            <p:ph idx="1"/>
          </p:nvPr>
        </p:nvSpPr>
        <p:spPr>
          <a:xfrm>
            <a:off x="0" y="228600"/>
            <a:ext cx="8991600" cy="6629400"/>
          </a:xfrm>
        </p:spPr>
        <p:txBody>
          <a:bodyPr>
            <a:normAutofit/>
          </a:bodyPr>
          <a:lstStyle/>
          <a:p>
            <a:pPr lvl="0"/>
            <a:r>
              <a:rPr lang="en-US" dirty="0" smtClean="0"/>
              <a:t>.</a:t>
            </a:r>
          </a:p>
          <a:p>
            <a:pPr lvl="0"/>
            <a:r>
              <a:rPr lang="en-US" dirty="0" smtClean="0"/>
              <a:t>Lymph node: Enlargement of the liver in 20%, spleen in 30% and lymph nodes in 50% of </a:t>
            </a:r>
            <a:r>
              <a:rPr lang="en-US" dirty="0" err="1" smtClean="0"/>
              <a:t>histiocytosis</a:t>
            </a:r>
            <a:r>
              <a:rPr lang="en-US" dirty="0" smtClean="0"/>
              <a:t> cases.</a:t>
            </a:r>
          </a:p>
          <a:p>
            <a:pPr lvl="0"/>
            <a:r>
              <a:rPr lang="en-US" dirty="0" smtClean="0">
                <a:hlinkClick r:id="rId2" tooltip="Endocrine"/>
              </a:rPr>
              <a:t>Endocrine</a:t>
            </a:r>
            <a:r>
              <a:rPr lang="en-US" dirty="0" smtClean="0"/>
              <a:t> glands: </a:t>
            </a:r>
            <a:r>
              <a:rPr lang="en-US" dirty="0" smtClean="0">
                <a:hlinkClick r:id="rId3" tooltip="Hypothalamic-pituitary-adrenal axis"/>
              </a:rPr>
              <a:t>Hypothalamic pituitary axis</a:t>
            </a:r>
            <a:r>
              <a:rPr lang="en-US" dirty="0" smtClean="0"/>
              <a:t> commonly involved. </a:t>
            </a:r>
            <a:r>
              <a:rPr lang="en-US" dirty="0" smtClean="0">
                <a:hlinkClick r:id="rId4" tooltip="Diabetes insipidus"/>
              </a:rPr>
              <a:t>Diabetes </a:t>
            </a:r>
            <a:r>
              <a:rPr lang="en-US" dirty="0" err="1" smtClean="0">
                <a:hlinkClick r:id="rId4" tooltip="Diabetes insipidus"/>
              </a:rPr>
              <a:t>insipidus</a:t>
            </a:r>
            <a:r>
              <a:rPr lang="en-US" dirty="0" smtClean="0"/>
              <a:t> is most common. </a:t>
            </a:r>
            <a:r>
              <a:rPr lang="en-US" dirty="0" smtClean="0">
                <a:hlinkClick r:id="rId5" tooltip="Anterior pituitary"/>
              </a:rPr>
              <a:t>Anterior pituitary</a:t>
            </a:r>
            <a:r>
              <a:rPr lang="en-US" dirty="0" smtClean="0"/>
              <a:t> </a:t>
            </a:r>
            <a:r>
              <a:rPr lang="en-US" dirty="0" smtClean="0">
                <a:hlinkClick r:id="rId6" tooltip="Hormone"/>
              </a:rPr>
              <a:t>hormone</a:t>
            </a:r>
            <a:r>
              <a:rPr lang="en-US" dirty="0" smtClean="0"/>
              <a:t> deficiency is usually permanent.</a:t>
            </a:r>
          </a:p>
          <a:p>
            <a:pPr lvl="0"/>
            <a:r>
              <a:rPr lang="en-US" dirty="0" smtClean="0"/>
              <a:t>Lungs: some patients are asymptomatic, diagnosed incidentally because of lung nodules on radiographs; others suffer from chronic cough and shortness of breath.</a:t>
            </a:r>
          </a:p>
          <a:p>
            <a:r>
              <a:rPr lang="en-US" dirty="0" smtClean="0"/>
              <a:t>Less frequently </a:t>
            </a:r>
            <a:r>
              <a:rPr lang="en-US" dirty="0" smtClean="0">
                <a:hlinkClick r:id="rId7" tooltip="Gastrointestinal tract"/>
              </a:rPr>
              <a:t>gastrointestinal tract</a:t>
            </a:r>
            <a:r>
              <a:rPr lang="en-US" dirty="0" smtClean="0"/>
              <a:t> and </a:t>
            </a:r>
            <a:r>
              <a:rPr lang="en-US" dirty="0" smtClean="0">
                <a:hlinkClick r:id="rId8" tooltip="Central nervous system"/>
              </a:rPr>
              <a:t>central nervous system</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a:t>
            </a:r>
            <a:endParaRPr lang="en-US" dirty="0"/>
          </a:p>
        </p:txBody>
      </p:sp>
      <p:sp>
        <p:nvSpPr>
          <p:cNvPr id="3" name="Content Placeholder 2"/>
          <p:cNvSpPr>
            <a:spLocks noGrp="1"/>
          </p:cNvSpPr>
          <p:nvPr>
            <p:ph idx="1"/>
          </p:nvPr>
        </p:nvSpPr>
        <p:spPr/>
        <p:txBody>
          <a:bodyPr>
            <a:normAutofit/>
          </a:bodyPr>
          <a:lstStyle/>
          <a:p>
            <a:r>
              <a:rPr lang="en-US" dirty="0" smtClean="0"/>
              <a:t>is confirmed histologically by tissue biopsy. </a:t>
            </a:r>
            <a:r>
              <a:rPr lang="en-US" dirty="0" err="1" smtClean="0"/>
              <a:t>Hematoxylin</a:t>
            </a:r>
            <a:r>
              <a:rPr lang="en-US" dirty="0" smtClean="0"/>
              <a:t>-eosin stain of biopsy slide will show features of </a:t>
            </a:r>
            <a:r>
              <a:rPr lang="en-US" dirty="0" err="1" smtClean="0"/>
              <a:t>Langerhans</a:t>
            </a:r>
            <a:r>
              <a:rPr lang="en-US" dirty="0" smtClean="0"/>
              <a:t> cell e.g. distinct cell margin, pink granular </a:t>
            </a:r>
            <a:r>
              <a:rPr lang="en-US" dirty="0" smtClean="0">
                <a:hlinkClick r:id="rId2" tooltip="Cytoplasm"/>
              </a:rPr>
              <a:t>cytoplasm</a:t>
            </a:r>
            <a:r>
              <a:rPr lang="en-US" dirty="0" smtClean="0"/>
              <a:t>.</a:t>
            </a:r>
          </a:p>
          <a:p>
            <a:r>
              <a:rPr lang="en-US" dirty="0" smtClean="0"/>
              <a:t> Presence of </a:t>
            </a:r>
            <a:r>
              <a:rPr lang="en-US" dirty="0" err="1" smtClean="0">
                <a:hlinkClick r:id="rId3" tooltip="Birbeck granules"/>
              </a:rPr>
              <a:t>Birbeck</a:t>
            </a:r>
            <a:r>
              <a:rPr lang="en-US" dirty="0" smtClean="0">
                <a:hlinkClick r:id="rId3" tooltip="Birbeck granules"/>
              </a:rPr>
              <a:t> granules</a:t>
            </a:r>
            <a:r>
              <a:rPr lang="en-US" dirty="0" smtClean="0"/>
              <a:t> on </a:t>
            </a:r>
            <a:r>
              <a:rPr lang="en-US" dirty="0" smtClean="0">
                <a:hlinkClick r:id="rId4" tooltip="Electron microscopy"/>
              </a:rPr>
              <a:t>electron Microscopy</a:t>
            </a:r>
            <a:r>
              <a:rPr lang="en-US" dirty="0" smtClean="0"/>
              <a:t> and</a:t>
            </a:r>
          </a:p>
          <a:p>
            <a:r>
              <a:rPr lang="en-US" dirty="0" smtClean="0"/>
              <a:t> </a:t>
            </a:r>
            <a:r>
              <a:rPr lang="en-US" dirty="0" err="1" smtClean="0">
                <a:hlinkClick r:id="rId5" tooltip="Immunocytochemistry"/>
              </a:rPr>
              <a:t>immuno-cytochemical</a:t>
            </a:r>
            <a:r>
              <a:rPr lang="en-US" dirty="0" smtClean="0"/>
              <a:t> features . </a:t>
            </a:r>
            <a:r>
              <a:rPr lang="en-US" dirty="0" smtClean="0">
                <a:hlinkClick r:id="rId6" tooltip="CD1"/>
              </a:rPr>
              <a:t>CD1</a:t>
            </a:r>
            <a:r>
              <a:rPr lang="en-US" dirty="0" smtClean="0"/>
              <a:t> positivity are more specific.</a:t>
            </a:r>
          </a:p>
          <a:p>
            <a:r>
              <a:rPr lang="en-US" dirty="0" smtClean="0"/>
              <a:t> Initially routine blood tests e.g. full blood count, liver function test, U&amp;Es, bone profile are done to determine disease extent and rule out other causes. Radiology will show </a:t>
            </a:r>
            <a:r>
              <a:rPr lang="en-US" dirty="0" err="1" smtClean="0"/>
              <a:t>osteolytic</a:t>
            </a:r>
            <a:r>
              <a:rPr lang="en-US" dirty="0" smtClean="0"/>
              <a:t> bone lesions and damage to the lung</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35</TotalTime>
  <Words>119</Words>
  <Application>Microsoft Office PowerPoint</Application>
  <PresentationFormat>On-screen Show (4:3)</PresentationFormat>
  <Paragraphs>39</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Arno Pro</vt:lpstr>
      <vt:lpstr>Clarity</vt:lpstr>
      <vt:lpstr>Langerhans cell Histiocytosis (LCH) </vt:lpstr>
      <vt:lpstr>Langerhans cell Histiocytosis (LCH) </vt:lpstr>
      <vt:lpstr>Pathogenesis </vt:lpstr>
      <vt:lpstr> </vt:lpstr>
      <vt:lpstr>PowerPoint Presentation</vt:lpstr>
      <vt:lpstr>LCH</vt:lpstr>
      <vt:lpstr>Signs and symptoms</vt:lpstr>
      <vt:lpstr>PowerPoint Presentation</vt:lpstr>
      <vt:lpstr>Diagnosis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Langerhans cell Histiocytosis (LCH)</dc:title>
  <dc:creator>Dr Ajith Kumar</dc:creator>
  <cp:lastModifiedBy>Lib Lab One</cp:lastModifiedBy>
  <cp:revision>5</cp:revision>
  <dcterms:created xsi:type="dcterms:W3CDTF">2010-08-13T16:45:10Z</dcterms:created>
  <dcterms:modified xsi:type="dcterms:W3CDTF">2019-12-30T07:50:55Z</dcterms:modified>
</cp:coreProperties>
</file>